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0"/>
  </p:notesMasterIdLst>
  <p:sldIdLst>
    <p:sldId id="261" r:id="rId5"/>
    <p:sldId id="263" r:id="rId6"/>
    <p:sldId id="262" r:id="rId7"/>
    <p:sldId id="264" r:id="rId8"/>
    <p:sldId id="268" r:id="rId9"/>
    <p:sldId id="272" r:id="rId10"/>
    <p:sldId id="273" r:id="rId11"/>
    <p:sldId id="267" r:id="rId12"/>
    <p:sldId id="265" r:id="rId13"/>
    <p:sldId id="271" r:id="rId14"/>
    <p:sldId id="266" r:id="rId15"/>
    <p:sldId id="269" r:id="rId16"/>
    <p:sldId id="270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2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7/6/2020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7/6/2020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github.com/UzairJ99/pythoncourseYMA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g.wikipedia.org/wiki/Java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en.wikiversity.org/wiki/Python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hyperlink" Target="https://www.jetbrains.com/pycharm/download/#section=window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 to Programming</a:t>
            </a:r>
            <a:br>
              <a:rPr lang="en-US" dirty="0"/>
            </a:br>
            <a:r>
              <a:rPr lang="en-US" dirty="0"/>
              <a:t>with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Uzair JAWAID</a:t>
            </a:r>
          </a:p>
          <a:p>
            <a:pPr algn="ctr"/>
            <a:r>
              <a:rPr lang="en-US" dirty="0"/>
              <a:t>SUMMER 2020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43BCD4D4-0FCB-418E-9D58-033B2DB41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C3E363D-4793-4E9B-88F5-58007346C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A3F2319-3466-4D84-ABE4-77BC773F3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7CC8608-4F32-4F79-B72B-810333A300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269" y="471488"/>
            <a:ext cx="8800325" cy="587421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30100D-8793-4D76-9671-10C283C1BEE3}"/>
              </a:ext>
            </a:extLst>
          </p:cNvPr>
          <p:cNvSpPr txBox="1"/>
          <p:nvPr/>
        </p:nvSpPr>
        <p:spPr>
          <a:xfrm>
            <a:off x="3326621" y="2855396"/>
            <a:ext cx="59576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Bahnschrift SemiBold" panose="020B0502040204020203" pitchFamily="34" charset="0"/>
              </a:rPr>
              <a:t>PYTHON IDE - PYCHARM</a:t>
            </a:r>
          </a:p>
        </p:txBody>
      </p:sp>
    </p:spTree>
    <p:extLst>
      <p:ext uri="{BB962C8B-B14F-4D97-AF65-F5344CB8AC3E}">
        <p14:creationId xmlns:p14="http://schemas.microsoft.com/office/powerpoint/2010/main" val="2023275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9E15EDE-50B6-4696-8BEA-EA137537C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First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19DFE-0AA9-45E8-99ED-9D812C0E1E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6"/>
            <a:ext cx="5894388" cy="4403755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dirty="0"/>
              <a:t>Create new Python file</a:t>
            </a:r>
          </a:p>
          <a:p>
            <a:r>
              <a:rPr lang="en-US" dirty="0"/>
              <a:t>Code</a:t>
            </a:r>
          </a:p>
          <a:p>
            <a:pPr lvl="1"/>
            <a:r>
              <a:rPr lang="en-US" dirty="0"/>
              <a:t>print(“hello world”)</a:t>
            </a:r>
          </a:p>
          <a:p>
            <a:r>
              <a:rPr lang="en-US" dirty="0"/>
              <a:t>Right click on file and run</a:t>
            </a:r>
          </a:p>
          <a:p>
            <a:r>
              <a:rPr lang="en-US" dirty="0"/>
              <a:t>Check terminal for output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Course material can be found at </a:t>
            </a:r>
            <a:r>
              <a:rPr lang="en-CA" dirty="0">
                <a:hlinkClick r:id="rId4"/>
              </a:rPr>
              <a:t>https://github.com/UzairJ99/pythoncourseYMA</a:t>
            </a:r>
            <a:endParaRPr lang="en-US" dirty="0"/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FCD06C5-85C9-482A-AE9F-341C3B74EF0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 l="3756" r="49010" b="2"/>
          <a:stretch/>
        </p:blipFill>
        <p:spPr>
          <a:xfrm>
            <a:off x="5518462" y="866731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07F822-13E4-4B98-B98E-167581A3A3D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" t="12638" r="59225" b="43231"/>
          <a:stretch/>
        </p:blipFill>
        <p:spPr>
          <a:xfrm>
            <a:off x="7059613" y="3302264"/>
            <a:ext cx="4194484" cy="30264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2241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14B7A-861C-4F39-BB2A-DE9632BC2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Lets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666E0-1A4D-4270-8180-3E4BA84060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0256" y="1952217"/>
            <a:ext cx="4959544" cy="387077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dirty="0"/>
              <a:t>What happens when we run each of these?</a:t>
            </a:r>
          </a:p>
          <a:p>
            <a:pPr marL="0" indent="0">
              <a:buNone/>
            </a:pPr>
            <a:r>
              <a:rPr lang="en-CA" dirty="0" err="1"/>
              <a:t>prin</a:t>
            </a:r>
            <a:r>
              <a:rPr lang="en-CA" dirty="0"/>
              <a:t>(“hello world”)</a:t>
            </a:r>
          </a:p>
          <a:p>
            <a:pPr marL="0" indent="0">
              <a:buNone/>
            </a:pPr>
            <a:r>
              <a:rPr lang="en-CA" dirty="0"/>
              <a:t>print(“hello world)</a:t>
            </a:r>
          </a:p>
          <a:p>
            <a:pPr marL="0" indent="0">
              <a:buNone/>
            </a:pPr>
            <a:r>
              <a:rPr lang="en-CA" dirty="0"/>
              <a:t>print(hello world)</a:t>
            </a:r>
          </a:p>
          <a:p>
            <a:pPr marL="0" indent="0">
              <a:buNone/>
            </a:pPr>
            <a:r>
              <a:rPr lang="en-CA" dirty="0"/>
              <a:t>print()</a:t>
            </a:r>
          </a:p>
          <a:p>
            <a:pPr marL="0" indent="0">
              <a:buNone/>
            </a:pPr>
            <a:r>
              <a:rPr lang="en-CA" dirty="0"/>
              <a:t>print(5)</a:t>
            </a:r>
          </a:p>
          <a:p>
            <a:pPr marL="0" indent="0">
              <a:buNone/>
            </a:pPr>
            <a:r>
              <a:rPr lang="en-CA" dirty="0"/>
              <a:t>Print(“5”)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2053" name="Picture 5" descr="Item Box | Mario Kart Racing Wiki | Fandom">
            <a:extLst>
              <a:ext uri="{FF2B5EF4-FFF2-40B4-BE49-F238E27FC236}">
                <a16:creationId xmlns:a16="http://schemas.microsoft.com/office/drawing/2014/main" id="{34E5B7F6-D4FC-43B7-81D7-8AAE99082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12" y="1235094"/>
            <a:ext cx="4433226" cy="483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577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14B7A-861C-4F39-BB2A-DE9632BC2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Lets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666E0-1A4D-4270-8180-3E4BA840608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err="1"/>
              <a:t>prin</a:t>
            </a:r>
            <a:r>
              <a:rPr lang="en-CA" dirty="0"/>
              <a:t>(“hello world”)</a:t>
            </a:r>
          </a:p>
          <a:p>
            <a:pPr marL="0" indent="0">
              <a:buNone/>
            </a:pPr>
            <a:r>
              <a:rPr lang="en-CA" dirty="0"/>
              <a:t>print(“hello world)</a:t>
            </a:r>
          </a:p>
          <a:p>
            <a:pPr marL="0" indent="0">
              <a:buNone/>
            </a:pPr>
            <a:r>
              <a:rPr lang="en-CA" dirty="0"/>
              <a:t>print(hello world)</a:t>
            </a:r>
          </a:p>
          <a:p>
            <a:pPr marL="0" indent="0">
              <a:buNone/>
            </a:pPr>
            <a:r>
              <a:rPr lang="en-CA" dirty="0"/>
              <a:t>print()</a:t>
            </a:r>
          </a:p>
          <a:p>
            <a:pPr marL="0" indent="0">
              <a:buNone/>
            </a:pPr>
            <a:r>
              <a:rPr lang="en-CA" dirty="0"/>
              <a:t>print(5)</a:t>
            </a:r>
          </a:p>
          <a:p>
            <a:pPr marL="0" indent="0">
              <a:buNone/>
            </a:pPr>
            <a:r>
              <a:rPr lang="en-CA" dirty="0"/>
              <a:t>Print(“5”)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46D699-5E3F-4984-8AD6-1BF84EC189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/>
              <a:t>Unresolved reference '</a:t>
            </a:r>
            <a:r>
              <a:rPr lang="en-CA" dirty="0" err="1"/>
              <a:t>prin</a:t>
            </a:r>
            <a:r>
              <a:rPr lang="en-CA" dirty="0"/>
              <a:t>’ </a:t>
            </a:r>
          </a:p>
          <a:p>
            <a:r>
              <a:rPr lang="en-CA" dirty="0"/>
              <a:t>',' or ')' expected</a:t>
            </a:r>
          </a:p>
          <a:p>
            <a:r>
              <a:rPr lang="en-CA" dirty="0"/>
              <a:t>Create class Hello</a:t>
            </a:r>
          </a:p>
          <a:p>
            <a:endParaRPr lang="en-CA" dirty="0"/>
          </a:p>
          <a:p>
            <a:r>
              <a:rPr lang="en-CA" dirty="0"/>
              <a:t>5</a:t>
            </a:r>
          </a:p>
          <a:p>
            <a:r>
              <a:rPr lang="en-CA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24937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7" name="Rectangle 66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0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3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2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685983-BCFC-4A5F-BAAD-18AC490C2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759215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WHERE CAN WE GO WITH THIS NOW?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867B69-A845-424A-A9D3-10AFA0E10060}"/>
              </a:ext>
            </a:extLst>
          </p:cNvPr>
          <p:cNvSpPr txBox="1"/>
          <p:nvPr/>
        </p:nvSpPr>
        <p:spPr>
          <a:xfrm>
            <a:off x="1127390" y="633896"/>
            <a:ext cx="4152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CA" sz="3600" dirty="0"/>
              <a:t>Web Development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9415A3D-9924-45A8-B1BA-539D5B8CEDDF}"/>
              </a:ext>
            </a:extLst>
          </p:cNvPr>
          <p:cNvSpPr txBox="1"/>
          <p:nvPr/>
        </p:nvSpPr>
        <p:spPr>
          <a:xfrm>
            <a:off x="6945704" y="1349554"/>
            <a:ext cx="4152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CA" sz="3600" dirty="0"/>
              <a:t>Game Design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B96C447-8D66-435F-ACCD-B7C33082F57E}"/>
              </a:ext>
            </a:extLst>
          </p:cNvPr>
          <p:cNvSpPr txBox="1"/>
          <p:nvPr/>
        </p:nvSpPr>
        <p:spPr>
          <a:xfrm>
            <a:off x="605895" y="5703883"/>
            <a:ext cx="5095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CA" sz="3600" dirty="0"/>
              <a:t>Software Development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6D9EE08-2FF3-42D5-86DE-8F688F1AFEC0}"/>
              </a:ext>
            </a:extLst>
          </p:cNvPr>
          <p:cNvSpPr txBox="1"/>
          <p:nvPr/>
        </p:nvSpPr>
        <p:spPr>
          <a:xfrm>
            <a:off x="7782701" y="5907771"/>
            <a:ext cx="4152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CA" sz="3600" dirty="0"/>
              <a:t>Machine Learning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AE8C5C1-5E01-40A2-AE3D-9910A5BFA707}"/>
              </a:ext>
            </a:extLst>
          </p:cNvPr>
          <p:cNvSpPr txBox="1"/>
          <p:nvPr/>
        </p:nvSpPr>
        <p:spPr>
          <a:xfrm>
            <a:off x="3800070" y="4912300"/>
            <a:ext cx="5110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CA" sz="3600" dirty="0"/>
              <a:t>Mobile App Development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9D31216-B525-4A33-A441-EA8A64C30485}"/>
              </a:ext>
            </a:extLst>
          </p:cNvPr>
          <p:cNvSpPr txBox="1"/>
          <p:nvPr/>
        </p:nvSpPr>
        <p:spPr>
          <a:xfrm>
            <a:off x="6036417" y="234279"/>
            <a:ext cx="4152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CA" sz="3600" dirty="0"/>
              <a:t>Data Science</a:t>
            </a:r>
          </a:p>
        </p:txBody>
      </p:sp>
    </p:spTree>
    <p:extLst>
      <p:ext uri="{BB962C8B-B14F-4D97-AF65-F5344CB8AC3E}">
        <p14:creationId xmlns:p14="http://schemas.microsoft.com/office/powerpoint/2010/main" val="41535111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A0DD6F-6EF1-40D2-BC66-60C138821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8961" y="1122363"/>
            <a:ext cx="7482840" cy="30273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DATA TYPES AND ARITHMETIC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68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2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5153C1E-C2D9-40FA-9D00-6D9E637097DD}"/>
              </a:ext>
            </a:extLst>
          </p:cNvPr>
          <p:cNvSpPr txBox="1"/>
          <p:nvPr/>
        </p:nvSpPr>
        <p:spPr>
          <a:xfrm>
            <a:off x="3126288" y="2188131"/>
            <a:ext cx="2742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Next Class :</a:t>
            </a:r>
          </a:p>
        </p:txBody>
      </p:sp>
    </p:spTree>
    <p:extLst>
      <p:ext uri="{BB962C8B-B14F-4D97-AF65-F5344CB8AC3E}">
        <p14:creationId xmlns:p14="http://schemas.microsoft.com/office/powerpoint/2010/main" val="1517675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2A3AD-6244-4A28-AE22-43F13B8CF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en-CA" dirty="0"/>
              <a:t>Who am </a:t>
            </a:r>
            <a:r>
              <a:rPr lang="en-CA" dirty="0" err="1"/>
              <a:t>i</a:t>
            </a:r>
            <a:r>
              <a:rPr lang="en-CA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5CD50-3E3F-495A-A3AF-704B62469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en-CA" dirty="0"/>
              <a:t>Uzair Jawaid</a:t>
            </a:r>
          </a:p>
          <a:p>
            <a:r>
              <a:rPr lang="en-CA" dirty="0"/>
              <a:t>Brampton, ON</a:t>
            </a:r>
          </a:p>
          <a:p>
            <a:r>
              <a:rPr lang="en-CA" dirty="0"/>
              <a:t>McMaster University</a:t>
            </a:r>
          </a:p>
          <a:p>
            <a:r>
              <a:rPr lang="en-CA" dirty="0"/>
              <a:t>Computer Engineering</a:t>
            </a:r>
          </a:p>
          <a:p>
            <a:r>
              <a:rPr lang="en-CA" dirty="0"/>
              <a:t>Software Developer</a:t>
            </a:r>
          </a:p>
        </p:txBody>
      </p:sp>
      <p:pic>
        <p:nvPicPr>
          <p:cNvPr id="5" name="Picture 4" descr="A person wearing a suit and tie standing in a field&#10;&#10;Description automatically generated">
            <a:extLst>
              <a:ext uri="{FF2B5EF4-FFF2-40B4-BE49-F238E27FC236}">
                <a16:creationId xmlns:a16="http://schemas.microsoft.com/office/drawing/2014/main" id="{4D35C308-6D92-4D50-A218-55CA99D7C1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4" r="26534" b="2"/>
          <a:stretch/>
        </p:blipFill>
        <p:spPr>
          <a:xfrm>
            <a:off x="5407819" y="1949449"/>
            <a:ext cx="2522703" cy="3564966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DDBB5EF7-A647-4DE5-BFF4-32CA55A93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8088" y="1963737"/>
            <a:ext cx="2971800" cy="1701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3213E049-93C8-4FE9-AEB8-B9C7B7B56C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8088" y="3824016"/>
            <a:ext cx="2971800" cy="16344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7045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Lecture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8395" y="1744662"/>
            <a:ext cx="3708780" cy="4695825"/>
          </a:xfrm>
        </p:spPr>
        <p:txBody>
          <a:bodyPr>
            <a:normAutofit/>
          </a:bodyPr>
          <a:lstStyle/>
          <a:p>
            <a:pPr lvl="0"/>
            <a:r>
              <a:rPr lang="en-CA" dirty="0"/>
              <a:t>What is programming, how did it start, and why is it useful in the 21</a:t>
            </a:r>
            <a:r>
              <a:rPr lang="en-CA" baseline="30000" dirty="0"/>
              <a:t>st</a:t>
            </a:r>
            <a:r>
              <a:rPr lang="en-CA" dirty="0"/>
              <a:t> Century</a:t>
            </a:r>
          </a:p>
          <a:p>
            <a:pPr lvl="0"/>
            <a:r>
              <a:rPr lang="en-CA" dirty="0"/>
              <a:t>Intro to Python</a:t>
            </a:r>
          </a:p>
          <a:p>
            <a:pPr lvl="0"/>
            <a:r>
              <a:rPr lang="en-CA" dirty="0"/>
              <a:t>What is an IDE? </a:t>
            </a:r>
          </a:p>
          <a:p>
            <a:pPr lvl="0"/>
            <a:r>
              <a:rPr lang="en-CA" dirty="0"/>
              <a:t>First ‘Hello World’ script</a:t>
            </a:r>
          </a:p>
          <a:p>
            <a:pPr lvl="0"/>
            <a:r>
              <a:rPr lang="en-CA" dirty="0"/>
              <a:t>What can we build?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5" name="Rectangle 54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B12DA05-2812-4F7C-811D-3A663A032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What is programming?</a:t>
            </a:r>
          </a:p>
        </p:txBody>
      </p:sp>
      <p:pic>
        <p:nvPicPr>
          <p:cNvPr id="6" name="Content Placeholder 5" descr="Computer script on a screen">
            <a:extLst>
              <a:ext uri="{FF2B5EF4-FFF2-40B4-BE49-F238E27FC236}">
                <a16:creationId xmlns:a16="http://schemas.microsoft.com/office/drawing/2014/main" id="{0533B073-F83E-4DCE-9B54-3CFE547211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93" r="40518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8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0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39054-CF59-42D5-8A7B-24A87E95D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48424" y="2249486"/>
            <a:ext cx="5462587" cy="437038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Set of instructions for the computer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Read at low level and is compiled and written at a high level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Low level: Assembly, Opcodes, Machine Language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Opcode translated to Binary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High Level: C, Java, Python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Translates to machine code every time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First compiler (1950s) - </a:t>
            </a:r>
            <a:r>
              <a:rPr lang="en-US" dirty="0" err="1"/>
              <a:t>Autocode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566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Python Logo | Python Software Foundation">
            <a:extLst>
              <a:ext uri="{FF2B5EF4-FFF2-40B4-BE49-F238E27FC236}">
                <a16:creationId xmlns:a16="http://schemas.microsoft.com/office/drawing/2014/main" id="{CFC0918E-692F-49B9-8039-2C58AE8BDC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7" y="2462212"/>
            <a:ext cx="5724525" cy="193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789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5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54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6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B12DA05-2812-4F7C-811D-3A663A032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569" y="2569235"/>
            <a:ext cx="2869416" cy="12575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dirty="0"/>
              <a:t>Python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39054-CF59-42D5-8A7B-24A87E95D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19950" y="1093788"/>
            <a:ext cx="5751237" cy="47085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/>
              <a:t>High-level</a:t>
            </a:r>
          </a:p>
          <a:p>
            <a:r>
              <a:rPr lang="en-US" sz="1800" i="1" dirty="0"/>
              <a:t>Object-oriented</a:t>
            </a:r>
          </a:p>
          <a:p>
            <a:r>
              <a:rPr lang="en-US" sz="1800" i="1" dirty="0"/>
              <a:t>Interpreted</a:t>
            </a:r>
          </a:p>
          <a:p>
            <a:pPr lvl="1"/>
            <a:r>
              <a:rPr lang="en-US" sz="1800" i="1" dirty="0"/>
              <a:t>No compilation step</a:t>
            </a:r>
          </a:p>
          <a:p>
            <a:r>
              <a:rPr lang="en-US" sz="1800" i="1" dirty="0"/>
              <a:t>Scripting</a:t>
            </a:r>
          </a:p>
          <a:p>
            <a:r>
              <a:rPr lang="en-US" sz="1800" i="1" dirty="0"/>
              <a:t>Web development</a:t>
            </a:r>
          </a:p>
          <a:p>
            <a:r>
              <a:rPr lang="en-US" sz="1800" i="1" dirty="0"/>
              <a:t>Game development</a:t>
            </a:r>
          </a:p>
          <a:p>
            <a:r>
              <a:rPr lang="en-US" sz="1800" i="1" dirty="0"/>
              <a:t>Data Science and more</a:t>
            </a:r>
          </a:p>
          <a:p>
            <a:endParaRPr lang="en-US" sz="1800" i="1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85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9" name="Picture 8" descr="A picture containing clock&#10;&#10;Description automatically generated">
            <a:extLst>
              <a:ext uri="{FF2B5EF4-FFF2-40B4-BE49-F238E27FC236}">
                <a16:creationId xmlns:a16="http://schemas.microsoft.com/office/drawing/2014/main" id="{BBFC46E5-2F29-4CC6-A38B-FB8D84083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568" y="1539875"/>
            <a:ext cx="3405186" cy="340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884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2DA05-2812-4F7C-811D-3A663A032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Compilation vs 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39054-CF59-42D5-8A7B-24A87E95D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1952217"/>
            <a:ext cx="9999684" cy="4543950"/>
          </a:xfrm>
        </p:spPr>
        <p:txBody>
          <a:bodyPr>
            <a:normAutofit/>
          </a:bodyPr>
          <a:lstStyle/>
          <a:p>
            <a:r>
              <a:rPr lang="en-CA" dirty="0"/>
              <a:t>Compilers produce result in Assembly code</a:t>
            </a:r>
          </a:p>
          <a:p>
            <a:pPr lvl="1"/>
            <a:r>
              <a:rPr lang="en-CA" dirty="0"/>
              <a:t>Sorting and combining modules and translating into machine code</a:t>
            </a:r>
          </a:p>
          <a:p>
            <a:pPr lvl="1"/>
            <a:r>
              <a:rPr lang="en-CA" dirty="0"/>
              <a:t>Not human readable</a:t>
            </a:r>
          </a:p>
          <a:p>
            <a:pPr lvl="1"/>
            <a:r>
              <a:rPr lang="en-CA" dirty="0"/>
              <a:t>Only work on the architecture it was designed for</a:t>
            </a:r>
          </a:p>
          <a:p>
            <a:pPr lvl="1"/>
            <a:r>
              <a:rPr lang="en-CA" dirty="0"/>
              <a:t>C, Java, </a:t>
            </a:r>
          </a:p>
          <a:p>
            <a:r>
              <a:rPr lang="en-CA" dirty="0"/>
              <a:t>Interpreters produce results from a program</a:t>
            </a:r>
          </a:p>
          <a:p>
            <a:pPr lvl="1"/>
            <a:r>
              <a:rPr lang="en-CA" dirty="0"/>
              <a:t>Parsed lines before sending to the machine the instructions</a:t>
            </a:r>
          </a:p>
          <a:p>
            <a:pPr lvl="1"/>
            <a:r>
              <a:rPr lang="en-CA" dirty="0"/>
              <a:t>Portable</a:t>
            </a:r>
          </a:p>
          <a:p>
            <a:pPr lvl="1"/>
            <a:r>
              <a:rPr lang="en-CA" dirty="0"/>
              <a:t>Slower than compiled languages</a:t>
            </a:r>
          </a:p>
          <a:p>
            <a:pPr lvl="1"/>
            <a:r>
              <a:rPr lang="en-CA" dirty="0"/>
              <a:t>Python, JavaScript, Perl</a:t>
            </a:r>
          </a:p>
        </p:txBody>
      </p:sp>
      <p:pic>
        <p:nvPicPr>
          <p:cNvPr id="6" name="Picture 5" descr="A picture containing shirt, food&#10;&#10;Description automatically generated">
            <a:extLst>
              <a:ext uri="{FF2B5EF4-FFF2-40B4-BE49-F238E27FC236}">
                <a16:creationId xmlns:a16="http://schemas.microsoft.com/office/drawing/2014/main" id="{9C15F77D-7E89-4D6C-888F-34DDED6D7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098331" y="2097088"/>
            <a:ext cx="1755405" cy="17554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6A524C-BC9B-4E09-AE55-4502EE903C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098331" y="4510238"/>
            <a:ext cx="1688305" cy="168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635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2DA05-2812-4F7C-811D-3A663A032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SYNTAX AND SEMANTICS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39054-CF59-42D5-8A7B-24A87E95D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434660"/>
            <a:ext cx="9999684" cy="2832958"/>
          </a:xfrm>
        </p:spPr>
        <p:txBody>
          <a:bodyPr>
            <a:normAutofit/>
          </a:bodyPr>
          <a:lstStyle/>
          <a:p>
            <a:r>
              <a:rPr lang="en-CA" dirty="0"/>
              <a:t>Syntax – grammar of coding</a:t>
            </a:r>
          </a:p>
          <a:p>
            <a:r>
              <a:rPr lang="en-CA" dirty="0"/>
              <a:t>Semantics – the logic of coding</a:t>
            </a:r>
          </a:p>
          <a:p>
            <a:r>
              <a:rPr lang="en-CA" dirty="0"/>
              <a:t>Syntax could be correct however the semantic of the code may not be</a:t>
            </a:r>
          </a:p>
          <a:p>
            <a:pPr lvl="1"/>
            <a:r>
              <a:rPr lang="en-CA" dirty="0"/>
              <a:t>The fox walks the sky at the ocean</a:t>
            </a:r>
          </a:p>
          <a:p>
            <a:pPr marL="0" indent="0">
              <a:buNone/>
            </a:pPr>
            <a:r>
              <a:rPr lang="en-CA" i="1" dirty="0"/>
              <a:t> “Computers are good at following instructions, but they can’t read your mind”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974812-00EB-4E7C-921A-8DD8D7F2587A}"/>
              </a:ext>
            </a:extLst>
          </p:cNvPr>
          <p:cNvSpPr txBox="1"/>
          <p:nvPr/>
        </p:nvSpPr>
        <p:spPr>
          <a:xfrm>
            <a:off x="1141410" y="5605190"/>
            <a:ext cx="9757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/>
              <a:t>print()</a:t>
            </a:r>
          </a:p>
        </p:txBody>
      </p:sp>
    </p:spTree>
    <p:extLst>
      <p:ext uri="{BB962C8B-B14F-4D97-AF65-F5344CB8AC3E}">
        <p14:creationId xmlns:p14="http://schemas.microsoft.com/office/powerpoint/2010/main" val="1944355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9" name="Group 94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08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3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4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5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6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7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8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9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20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1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2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3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4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25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6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7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8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9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0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1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2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3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4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98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36" name="Rectangle 135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8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E899E8-1D37-49CA-B4C0-3BA59F720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Installing Pycharm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DEF93-4CC3-4BF4-B997-FD58BD62F8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7"/>
            <a:ext cx="4459287" cy="396504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hlinkClick r:id="rId4"/>
              </a:rPr>
              <a:t>https://www.jetbrains.com/pycharm/download/#section=windows</a:t>
            </a:r>
            <a:endParaRPr lang="en-US" sz="2000" dirty="0"/>
          </a:p>
          <a:p>
            <a:r>
              <a:rPr lang="en-US" sz="2000" dirty="0"/>
              <a:t>Community version</a:t>
            </a:r>
          </a:p>
          <a:p>
            <a:r>
              <a:rPr lang="en-US" sz="2000" dirty="0"/>
              <a:t>Select the two options from the screenshot </a:t>
            </a:r>
          </a:p>
          <a:p>
            <a:r>
              <a:rPr lang="en-US" sz="2000" dirty="0"/>
              <a:t>Accept terms and conditions</a:t>
            </a:r>
          </a:p>
          <a:p>
            <a:r>
              <a:rPr lang="en-US" sz="2000" dirty="0"/>
              <a:t>Click Next until completion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6AC944D-ACA1-4B49-9F29-9879CD6E73C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096000" y="1384062"/>
            <a:ext cx="5456279" cy="406492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0" name="Group 139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1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2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3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8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0486948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428</Words>
  <Application>Microsoft Office PowerPoint</Application>
  <PresentationFormat>Widescreen</PresentationFormat>
  <Paragraphs>96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Bahnschrift SemiBold</vt:lpstr>
      <vt:lpstr>Calibri</vt:lpstr>
      <vt:lpstr>Tw Cen MT</vt:lpstr>
      <vt:lpstr>Circuit</vt:lpstr>
      <vt:lpstr>Intro to Programming with python</vt:lpstr>
      <vt:lpstr>Who am i?</vt:lpstr>
      <vt:lpstr>Lecture 1</vt:lpstr>
      <vt:lpstr>What is programming?</vt:lpstr>
      <vt:lpstr>PowerPoint Presentation</vt:lpstr>
      <vt:lpstr>Python</vt:lpstr>
      <vt:lpstr>Compilation vs interpretation</vt:lpstr>
      <vt:lpstr>SYNTAX AND SEMANTICS</vt:lpstr>
      <vt:lpstr>Installing Pycharm</vt:lpstr>
      <vt:lpstr>PowerPoint Presentation</vt:lpstr>
      <vt:lpstr>First program</vt:lpstr>
      <vt:lpstr>Lets code</vt:lpstr>
      <vt:lpstr>Lets code</vt:lpstr>
      <vt:lpstr>WHERE CAN WE GO WITH THIS NOW?</vt:lpstr>
      <vt:lpstr>DATA TYPES AND ARITHMETIC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2020-07-08T02:00:00Z</dcterms:created>
  <dcterms:modified xsi:type="dcterms:W3CDTF">2020-07-08T02:00:57Z</dcterms:modified>
</cp:coreProperties>
</file>